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66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644A8E-4737-47EC-8F63-A04FC3F60BBC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D2CD12-2EA1-4D01-B4E3-887F9CBA179F}" type="datetime1">
              <a:rPr lang="ja-JP" altLang="en-US" smtClean="0"/>
              <a:t>2022/3/4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"/>
              <a:t>マスター テキストの書式設定</a:t>
            </a:r>
            <a:endParaRPr lang="en-US"/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CDF92-A159-46CD-AE7F-AE913F8A0C03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43473-F0CF-4097-9FA0-5C73431C12E8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E36F4-56C9-497D-985A-4547EE80C7E5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9C3F6-23B1-4AC7-8654-56B71A245609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ED29A-E673-4AAF-8414-A0538097D4FB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AF9471-7E3C-43CD-B2AE-E0996B6FCF28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AD7D0-3BCF-438D-AF45-776548880E3E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BB670-9BB6-41E9-8402-5ADF041FD5DA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CBAF2-9AF4-4C61-80A6-A4165AC07DD4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5E8BA45-A90A-4071-A13D-6AC57A8D06A3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7FAA8-A50A-40C1-B5A1-A17F7AE628E9}" type="datetime1">
              <a:rPr lang="ja-JP" altLang="en-US" smtClean="0"/>
              <a:t>2022/3/4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" dirty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ja" dirty="0"/>
              <a:t>マスター テキストの書式設定</a:t>
            </a:r>
          </a:p>
          <a:p>
            <a:pPr lvl="1" rtl="0"/>
            <a:r>
              <a:rPr lang="ja" dirty="0"/>
              <a:t>第 2 レベル</a:t>
            </a:r>
          </a:p>
          <a:p>
            <a:pPr lvl="2" rtl="0"/>
            <a:r>
              <a:rPr lang="ja" dirty="0"/>
              <a:t>第 3 レベル</a:t>
            </a:r>
          </a:p>
          <a:p>
            <a:pPr lvl="3" rtl="0"/>
            <a:r>
              <a:rPr lang="ja" dirty="0"/>
              <a:t>第 4 レベル</a:t>
            </a:r>
          </a:p>
          <a:p>
            <a:pPr lvl="4" rtl="0"/>
            <a:r>
              <a:rPr lang="ja" dirty="0"/>
              <a:t>第 5 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88BDA2-415F-4853-9C1B-2BDC206538FD}" type="datetime1">
              <a:rPr lang="ja-JP" altLang="en-US" noProof="0" smtClean="0"/>
              <a:t>2022/3/4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98EE3D-8CD1-4C3F-BD1C-C98C9596463C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9" name="長方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長方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kumimoji="1" sz="2800" b="1" kern="1200" cap="all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7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3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1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1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長方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algn="ctr"/>
            <a:r>
              <a:rPr lang="ja-JP" altLang="en-US" sz="4000" dirty="0"/>
              <a:t>香取市の祭りと行事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sz="2800" b="0" dirty="0"/>
              <a:t>―</a:t>
            </a:r>
            <a:r>
              <a:rPr lang="ja-JP" altLang="en-US" sz="2800" b="0" dirty="0"/>
              <a:t>地域アイデンティティーと無形の民俗文化財</a:t>
            </a:r>
            <a:r>
              <a:rPr lang="en-US" altLang="ja-JP" sz="2800" b="0" dirty="0"/>
              <a:t>―</a:t>
            </a:r>
            <a:endParaRPr lang="ja" sz="2800" b="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659221"/>
            <a:ext cx="10993546" cy="468233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dirty="0">
                <a:solidFill>
                  <a:schemeClr val="tx1"/>
                </a:solidFill>
              </a:rPr>
              <a:t>國學院大學 観光まちづくり学部　小林　稔</a:t>
            </a:r>
            <a:endParaRPr lang="ja" dirty="0">
              <a:solidFill>
                <a:schemeClr val="tx1"/>
              </a:solidFill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画像 5" descr="ロゴのクローズ アップ&#10;&#10;自動生成された説明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E51A9080-2D31-412A-8F38-61F3078FC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719" y="2696457"/>
            <a:ext cx="3550018" cy="35601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60383"/>
          </a:xfrm>
        </p:spPr>
        <p:txBody>
          <a:bodyPr rtlCol="0"/>
          <a:lstStyle/>
          <a:p>
            <a:pPr algn="ctr" rtl="0"/>
            <a:r>
              <a:rPr lang="ja-JP" altLang="en-US" dirty="0"/>
              <a:t>休み日と神ごと</a:t>
            </a:r>
            <a:r>
              <a:rPr lang="en-US" altLang="ja-JP" dirty="0"/>
              <a:t>―</a:t>
            </a:r>
            <a:r>
              <a:rPr lang="ja-JP" altLang="en-US" dirty="0"/>
              <a:t>怠け者の節供働き</a:t>
            </a:r>
            <a:r>
              <a:rPr lang="en-US" altLang="ja-JP" dirty="0"/>
              <a:t>―</a:t>
            </a:r>
            <a:endParaRPr lang="ja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EA1E1F9-B870-4BB6-B010-7CC73D9C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669774"/>
            <a:ext cx="10577137" cy="5075583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休み日とは、</a:t>
            </a:r>
            <a:r>
              <a:rPr lang="ja-JP" altLang="en-US" sz="2000" dirty="0">
                <a:solidFill>
                  <a:srgbClr val="FF0000"/>
                </a:solidFill>
              </a:rPr>
              <a:t>神ごと</a:t>
            </a:r>
            <a:r>
              <a:rPr lang="ja-JP" altLang="en-US" sz="2000" dirty="0"/>
              <a:t>の日だった。　</a:t>
            </a:r>
            <a:r>
              <a:rPr lang="ja-JP" altLang="en-US" sz="1600" dirty="0"/>
              <a:t>＊神ごとの日＝神様をお祀りする日のこと。モノビ、セチなどという。</a:t>
            </a:r>
            <a:endParaRPr lang="en-US" altLang="ja-JP" sz="1600" dirty="0"/>
          </a:p>
          <a:p>
            <a:r>
              <a:rPr lang="ja-JP" altLang="en-US" sz="2000" dirty="0"/>
              <a:t>かつての休み日＝一日（朔日）と十五日＝新月と満月。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1600" dirty="0"/>
              <a:t>＊日によって変化する月の満ち欠け</a:t>
            </a:r>
            <a:r>
              <a:rPr lang="en-US" altLang="ja-JP" sz="1600" dirty="0"/>
              <a:t>…</a:t>
            </a:r>
            <a:r>
              <a:rPr lang="ja-JP" altLang="en-US" sz="1600" dirty="0"/>
              <a:t>神秘的、神々しさ。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1600" dirty="0"/>
              <a:t>＊他に、上弦の月（</a:t>
            </a:r>
            <a:r>
              <a:rPr lang="en-US" altLang="ja-JP" sz="1600" dirty="0"/>
              <a:t>7</a:t>
            </a:r>
            <a:r>
              <a:rPr lang="ja-JP" altLang="en-US" sz="1600" dirty="0"/>
              <a:t>日頃）、満月（</a:t>
            </a:r>
            <a:r>
              <a:rPr lang="en-US" altLang="ja-JP" sz="1600" dirty="0"/>
              <a:t>15</a:t>
            </a:r>
            <a:r>
              <a:rPr lang="ja-JP" altLang="en-US" sz="1600" dirty="0"/>
              <a:t>日頃）、下弦の月（</a:t>
            </a:r>
            <a:r>
              <a:rPr lang="en-US" altLang="ja-JP" sz="1600" dirty="0"/>
              <a:t>23</a:t>
            </a:r>
            <a:r>
              <a:rPr lang="ja-JP" altLang="en-US" sz="1600" dirty="0"/>
              <a:t>日頃）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　　　</a:t>
            </a:r>
            <a:r>
              <a:rPr lang="en-US" altLang="ja-JP" sz="1600" dirty="0"/>
              <a:t>…</a:t>
            </a:r>
            <a:r>
              <a:rPr lang="ja-JP" altLang="en-US" sz="1600" dirty="0"/>
              <a:t>行事日になっていることが多い。</a:t>
            </a:r>
            <a:endParaRPr lang="en-US" altLang="ja-JP" sz="1600" dirty="0"/>
          </a:p>
          <a:p>
            <a:r>
              <a:rPr lang="ja-JP" altLang="en-US" sz="2000" dirty="0"/>
              <a:t>制度として付与された休日　</a:t>
            </a:r>
            <a:r>
              <a:rPr lang="en-US" altLang="ja-JP" sz="1600" dirty="0"/>
              <a:t>…</a:t>
            </a:r>
            <a:r>
              <a:rPr lang="ja-JP" altLang="en-US" sz="1600" dirty="0"/>
              <a:t>無意識の休日、休養・行楽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2000" dirty="0"/>
              <a:t>     </a:t>
            </a:r>
            <a:r>
              <a:rPr lang="ja-JP" altLang="en-US" sz="1600" dirty="0"/>
              <a:t>＊土日休は明治以降のこと。週休二日制は最近のこと。</a:t>
            </a:r>
            <a:endParaRPr lang="en-US" altLang="ja-JP" sz="1600" dirty="0"/>
          </a:p>
          <a:p>
            <a:r>
              <a:rPr lang="ja-JP" altLang="en-US" sz="2000" dirty="0"/>
              <a:t>混在する休日と錯綜する暦法（旧暦・新暦・月遅れ）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1600" dirty="0"/>
              <a:t>　　　＊旧暦＝太陽太陰暦、新暦＝太陽暦（グレゴリウス暦）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　＊明治改暦＝明治</a:t>
            </a:r>
            <a:r>
              <a:rPr lang="en-US" altLang="ja-JP" sz="1600" dirty="0"/>
              <a:t>6</a:t>
            </a:r>
            <a:r>
              <a:rPr lang="ja-JP" altLang="en-US" sz="1600" dirty="0"/>
              <a:t>年</a:t>
            </a:r>
            <a:r>
              <a:rPr lang="en-US" altLang="ja-JP" sz="1600" dirty="0"/>
              <a:t>(1873)</a:t>
            </a:r>
            <a:r>
              <a:rPr lang="ja-JP" altLang="en-US" sz="1600" dirty="0"/>
              <a:t>から太陽暦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ja-JP" altLang="en-US" dirty="0"/>
              <a:t>ハレとケとケガレ</a:t>
            </a:r>
            <a:r>
              <a:rPr lang="en-US" altLang="ja-JP" dirty="0"/>
              <a:t>―</a:t>
            </a:r>
            <a:r>
              <a:rPr lang="ja-JP" altLang="en-US" dirty="0"/>
              <a:t>暮らしのリズム</a:t>
            </a:r>
            <a:r>
              <a:rPr lang="en-US" altLang="ja-JP" dirty="0"/>
              <a:t>―</a:t>
            </a:r>
            <a:endParaRPr lang="ja" dirty="0"/>
          </a:p>
        </p:txBody>
      </p:sp>
      <p:pic>
        <p:nvPicPr>
          <p:cNvPr id="7" name="コンテンツ プレースホルダー 6" descr="水, ミラー, ネックレス が含まれている画像&#10;&#10;自動的に生成された説明">
            <a:extLst>
              <a:ext uri="{FF2B5EF4-FFF2-40B4-BE49-F238E27FC236}">
                <a16:creationId xmlns:a16="http://schemas.microsoft.com/office/drawing/2014/main" id="{0225E6C4-801F-4AB5-AA14-F548E3F3F4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51" y="2066933"/>
            <a:ext cx="10017484" cy="194909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921FC1C-02B8-4E5E-B744-1BB67B7D0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269" y="4404614"/>
            <a:ext cx="4734628" cy="1949091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ハ　レ＝プラス状態</a:t>
            </a:r>
            <a:endParaRPr lang="en-US" altLang="ja-JP" sz="2000" dirty="0"/>
          </a:p>
          <a:p>
            <a:r>
              <a:rPr lang="ja-JP" altLang="en-US" sz="2000" dirty="0"/>
              <a:t>  ケ　＝日常性</a:t>
            </a:r>
            <a:endParaRPr lang="en-US" altLang="ja-JP" sz="2000" dirty="0"/>
          </a:p>
          <a:p>
            <a:r>
              <a:rPr lang="ja-JP" altLang="en-US" sz="2000" dirty="0"/>
              <a:t>ケガレ＝マイナス状態</a:t>
            </a:r>
            <a:endParaRPr lang="en-US" altLang="ja-JP" sz="2000" dirty="0"/>
          </a:p>
          <a:p>
            <a:pPr marL="0" indent="0">
              <a:lnSpc>
                <a:spcPts val="1200"/>
              </a:lnSpc>
              <a:buNone/>
            </a:pPr>
            <a:r>
              <a:rPr lang="ja-JP" altLang="en-US" sz="2000" dirty="0"/>
              <a:t>　　　　　　</a:t>
            </a:r>
            <a:r>
              <a:rPr lang="ja-JP" altLang="en-US" sz="1600" dirty="0"/>
              <a:t>（ケが枯れる）</a:t>
            </a:r>
            <a:endParaRPr lang="en-US" altLang="ja-JP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30CA22-9704-4FAC-9BDE-97B00B78A7C3}"/>
              </a:ext>
            </a:extLst>
          </p:cNvPr>
          <p:cNvSpPr txBox="1"/>
          <p:nvPr/>
        </p:nvSpPr>
        <p:spPr>
          <a:xfrm>
            <a:off x="2439215" y="3900218"/>
            <a:ext cx="72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儀 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860F81-9186-4E5E-B6E7-7A4FEDA5BF08}"/>
              </a:ext>
            </a:extLst>
          </p:cNvPr>
          <p:cNvSpPr txBox="1"/>
          <p:nvPr/>
        </p:nvSpPr>
        <p:spPr>
          <a:xfrm>
            <a:off x="6628530" y="3909895"/>
            <a:ext cx="72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儀 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CF8EF5-6CEC-475B-8E2E-D565C9F2DC5B}"/>
              </a:ext>
            </a:extLst>
          </p:cNvPr>
          <p:cNvSpPr txBox="1"/>
          <p:nvPr/>
        </p:nvSpPr>
        <p:spPr>
          <a:xfrm>
            <a:off x="10316939" y="2119940"/>
            <a:ext cx="9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66FF"/>
                </a:solidFill>
              </a:rPr>
              <a:t>ハ　レ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6D476B-D3A0-457E-919E-C99FA9852DCC}"/>
              </a:ext>
            </a:extLst>
          </p:cNvPr>
          <p:cNvSpPr txBox="1"/>
          <p:nvPr/>
        </p:nvSpPr>
        <p:spPr>
          <a:xfrm>
            <a:off x="10310309" y="3590238"/>
            <a:ext cx="9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66FF"/>
                </a:solidFill>
              </a:rPr>
              <a:t>ケガレ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EBF03C-D33C-45BD-A33C-F1F749B46810}"/>
              </a:ext>
            </a:extLst>
          </p:cNvPr>
          <p:cNvSpPr txBox="1"/>
          <p:nvPr/>
        </p:nvSpPr>
        <p:spPr>
          <a:xfrm>
            <a:off x="10790416" y="2851557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F83FB7-B4C1-402A-AC38-092239205796}"/>
              </a:ext>
            </a:extLst>
          </p:cNvPr>
          <p:cNvSpPr txBox="1"/>
          <p:nvPr/>
        </p:nvSpPr>
        <p:spPr>
          <a:xfrm>
            <a:off x="10245564" y="5246639"/>
            <a:ext cx="93907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ja-JP" sz="48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褻</a:t>
            </a:r>
            <a:endParaRPr kumimoji="1" lang="ja-JP" altLang="en-US" sz="48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23E96F0-1C26-43D7-ACB7-0FED8CEBC78E}"/>
              </a:ext>
            </a:extLst>
          </p:cNvPr>
          <p:cNvSpPr txBox="1">
            <a:spLocks/>
          </p:cNvSpPr>
          <p:nvPr/>
        </p:nvSpPr>
        <p:spPr>
          <a:xfrm>
            <a:off x="5705306" y="4317328"/>
            <a:ext cx="4734628" cy="179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kumimoji="1"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kumimoji="1"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kumimoji="1"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kumimoji="1"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/>
              <a:t>儀礼によってマイナスをプラスに転換する。</a:t>
            </a:r>
            <a:endParaRPr lang="en-US" altLang="ja-JP" sz="2000" dirty="0"/>
          </a:p>
          <a:p>
            <a:r>
              <a:rPr lang="ja-JP" altLang="en-US" sz="2000" dirty="0"/>
              <a:t>儀礼＝祭祀、祭礼行事＝休み日</a:t>
            </a:r>
            <a:endParaRPr lang="en-US" altLang="ja-JP" sz="2000" dirty="0"/>
          </a:p>
          <a:p>
            <a:r>
              <a:rPr lang="ja-JP" altLang="en-US" sz="2000" dirty="0"/>
              <a:t>休み日＝神ごと＝浄化・活性</a:t>
            </a:r>
            <a:endParaRPr lang="en-US" altLang="ja-JP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0A2CD0-A1C6-4F46-93AD-168BF454CB47}"/>
              </a:ext>
            </a:extLst>
          </p:cNvPr>
          <p:cNvSpPr txBox="1"/>
          <p:nvPr/>
        </p:nvSpPr>
        <p:spPr>
          <a:xfrm>
            <a:off x="3753136" y="5023187"/>
            <a:ext cx="121128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非日常性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コネクタ: カギ線 4">
            <a:extLst>
              <a:ext uri="{FF2B5EF4-FFF2-40B4-BE49-F238E27FC236}">
                <a16:creationId xmlns:a16="http://schemas.microsoft.com/office/drawing/2014/main" id="{26DEE010-AC44-489D-8946-4B4ADE373142}"/>
              </a:ext>
            </a:extLst>
          </p:cNvPr>
          <p:cNvCxnSpPr>
            <a:cxnSpLocks/>
          </p:cNvCxnSpPr>
          <p:nvPr/>
        </p:nvCxnSpPr>
        <p:spPr>
          <a:xfrm>
            <a:off x="3267583" y="4744278"/>
            <a:ext cx="1696840" cy="278909"/>
          </a:xfrm>
          <a:prstGeom prst="bentConnector3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コネクタ: カギ線 16">
            <a:extLst>
              <a:ext uri="{FF2B5EF4-FFF2-40B4-BE49-F238E27FC236}">
                <a16:creationId xmlns:a16="http://schemas.microsoft.com/office/drawing/2014/main" id="{D67D22F7-9EC1-40A3-84C6-16A5B485105E}"/>
              </a:ext>
            </a:extLst>
          </p:cNvPr>
          <p:cNvCxnSpPr>
            <a:cxnSpLocks/>
          </p:cNvCxnSpPr>
          <p:nvPr/>
        </p:nvCxnSpPr>
        <p:spPr>
          <a:xfrm flipV="1">
            <a:off x="3528294" y="5423297"/>
            <a:ext cx="1180911" cy="265149"/>
          </a:xfrm>
          <a:prstGeom prst="bentConnector3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5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4494194-672C-4321-A48C-05DA70BAE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626" y="3999272"/>
            <a:ext cx="4296859" cy="286457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神々との交歓</a:t>
            </a:r>
            <a:r>
              <a:rPr lang="en-US" altLang="ja-JP" dirty="0"/>
              <a:t>―</a:t>
            </a:r>
            <a:r>
              <a:rPr lang="ja-JP" altLang="en-US" dirty="0"/>
              <a:t>神人共食</a:t>
            </a:r>
            <a:r>
              <a:rPr lang="en-US" altLang="ja-JP" dirty="0"/>
              <a:t>―</a:t>
            </a:r>
            <a:endParaRPr lang="ja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88233BC-BC88-43A7-B541-2B8CFEF2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95" y="1986712"/>
            <a:ext cx="10683013" cy="1921147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変わりもの＝行事食（</a:t>
            </a:r>
            <a:r>
              <a:rPr lang="ja-JP" altLang="en-US" sz="2000" dirty="0">
                <a:solidFill>
                  <a:srgbClr val="7030A0"/>
                </a:solidFill>
              </a:rPr>
              <a:t>伝統</a:t>
            </a:r>
            <a:r>
              <a:rPr lang="ja-JP" altLang="en-US" sz="2000" dirty="0"/>
              <a:t>）。普段は口にしない（</a:t>
            </a:r>
            <a:r>
              <a:rPr lang="ja-JP" altLang="en-US" sz="2000" dirty="0">
                <a:solidFill>
                  <a:srgbClr val="7030A0"/>
                </a:solidFill>
              </a:rPr>
              <a:t>非日常</a:t>
            </a:r>
            <a:r>
              <a:rPr lang="ja-JP" altLang="en-US" sz="2000" dirty="0"/>
              <a:t>）。　</a:t>
            </a:r>
            <a:r>
              <a:rPr lang="ja-JP" altLang="en-US" sz="1600" dirty="0"/>
              <a:t>＊たとえば餅、赤飯など</a:t>
            </a:r>
            <a:endParaRPr lang="en-US" altLang="ja-JP" sz="1600" dirty="0"/>
          </a:p>
          <a:p>
            <a:r>
              <a:rPr lang="ja-JP" altLang="en-US" sz="2000" dirty="0"/>
              <a:t>神人共食＝変わりものを作って供え、神人ともども食することで、お力をいただく＝直会</a:t>
            </a:r>
            <a:endParaRPr lang="en-US" altLang="ja-JP" sz="2000" dirty="0"/>
          </a:p>
          <a:p>
            <a:r>
              <a:rPr lang="ja-JP" altLang="en-US" sz="2000" dirty="0"/>
              <a:t>もっと</a:t>
            </a:r>
            <a:r>
              <a:rPr lang="ja-JP" altLang="en-US" sz="2000" dirty="0">
                <a:solidFill>
                  <a:schemeClr val="accent5"/>
                </a:solidFill>
              </a:rPr>
              <a:t>神</a:t>
            </a:r>
            <a:r>
              <a:rPr lang="ja-JP" altLang="en-US" sz="2000" dirty="0"/>
              <a:t>に</a:t>
            </a:r>
            <a:r>
              <a:rPr lang="ja-JP" altLang="en-US" sz="2000" dirty="0">
                <a:solidFill>
                  <a:schemeClr val="accent5"/>
                </a:solidFill>
              </a:rPr>
              <a:t>楽</a:t>
            </a:r>
            <a:r>
              <a:rPr lang="ja-JP" altLang="en-US" sz="2000" dirty="0"/>
              <a:t>しんでいただく＝饗応（おもてなし）。　</a:t>
            </a:r>
            <a:r>
              <a:rPr lang="ja-JP" altLang="en-US" sz="1600" dirty="0"/>
              <a:t>＊たとえば歌謡や舞踊＝民俗芸能、競技→独自発達</a:t>
            </a:r>
            <a:endParaRPr lang="en-US" altLang="ja-JP" sz="1600" dirty="0"/>
          </a:p>
          <a:p>
            <a:r>
              <a:rPr lang="ja-JP" altLang="en-US" sz="2000" dirty="0"/>
              <a:t>こうした神々との交歓は、神ごと（祭祀、祭礼行事）の根幹。 </a:t>
            </a:r>
            <a:r>
              <a:rPr lang="ja-JP" altLang="en-US" sz="1600" dirty="0"/>
              <a:t>＊食とパフォーマンス。神様時間は</a:t>
            </a:r>
            <a:r>
              <a:rPr lang="ja-JP" altLang="en-US" sz="1600" dirty="0">
                <a:solidFill>
                  <a:srgbClr val="FF0000"/>
                </a:solidFill>
              </a:rPr>
              <a:t>夕暮れ</a:t>
            </a:r>
            <a:r>
              <a:rPr lang="ja-JP" altLang="en-US" sz="1600" dirty="0"/>
              <a:t>から。</a:t>
            </a:r>
            <a:endParaRPr lang="en-US" altLang="ja-JP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7BA31A-C9BA-4E7C-8FE1-3D71B36FC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99272"/>
            <a:ext cx="3854370" cy="28667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5760F69-DFB2-4131-A788-8FC7F8E31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779" y="3999272"/>
            <a:ext cx="4381746" cy="28730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49B995-EDAF-4ECC-BF52-22D3CCAC9830}"/>
              </a:ext>
            </a:extLst>
          </p:cNvPr>
          <p:cNvSpPr txBox="1"/>
          <p:nvPr/>
        </p:nvSpPr>
        <p:spPr>
          <a:xfrm>
            <a:off x="3536" y="6567860"/>
            <a:ext cx="2402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石見神楽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島根・江津市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1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09A06C-B5AC-44F4-B804-77FD3D66A832}"/>
              </a:ext>
            </a:extLst>
          </p:cNvPr>
          <p:cNvSpPr txBox="1"/>
          <p:nvPr/>
        </p:nvSpPr>
        <p:spPr>
          <a:xfrm>
            <a:off x="3880915" y="6556635"/>
            <a:ext cx="2402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盆綱引き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佐賀・唐津市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1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AB23F5-B729-405E-A1CF-A463FF9E2755}"/>
              </a:ext>
            </a:extLst>
          </p:cNvPr>
          <p:cNvSpPr txBox="1"/>
          <p:nvPr/>
        </p:nvSpPr>
        <p:spPr>
          <a:xfrm>
            <a:off x="7854547" y="6545410"/>
            <a:ext cx="213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大津祭り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滋賀・大津市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1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35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祭りの仕組み</a:t>
            </a:r>
            <a:r>
              <a:rPr lang="en-US" altLang="ja-JP" dirty="0"/>
              <a:t>―</a:t>
            </a:r>
            <a:r>
              <a:rPr lang="ja-JP" altLang="en-US" dirty="0"/>
              <a:t>四季折々の祭礼行事</a:t>
            </a:r>
            <a:r>
              <a:rPr lang="en-US" altLang="ja-JP" dirty="0"/>
              <a:t>―</a:t>
            </a:r>
            <a:endParaRPr lang="ja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95B0621-2443-4009-8487-E6CD96A1D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1" y="2133602"/>
            <a:ext cx="10442714" cy="3902974"/>
          </a:xfrm>
        </p:spPr>
        <p:txBody>
          <a:bodyPr>
            <a:noAutofit/>
          </a:bodyPr>
          <a:lstStyle/>
          <a:p>
            <a:r>
              <a:rPr lang="ja-JP" altLang="en-US" sz="2000" dirty="0"/>
              <a:t>冬籠り</a:t>
            </a:r>
            <a:r>
              <a:rPr lang="en-US" altLang="ja-JP" sz="2000" dirty="0"/>
              <a:t>……</a:t>
            </a:r>
            <a:r>
              <a:rPr lang="ja-JP" altLang="en-US" sz="2000" dirty="0"/>
              <a:t>来る春に向け、忌籠りし、回復・再生を待ち望む。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様々な神々（自然神や祖霊神）の徘徊、ことほぎ。</a:t>
            </a:r>
            <a:endParaRPr lang="en-US" altLang="ja-JP" sz="2000" dirty="0"/>
          </a:p>
          <a:p>
            <a:r>
              <a:rPr lang="ja-JP" altLang="en-US" sz="2000" dirty="0"/>
              <a:t>春祭り</a:t>
            </a:r>
            <a:r>
              <a:rPr lang="en-US" altLang="ja-JP" sz="2000" dirty="0"/>
              <a:t>……</a:t>
            </a:r>
            <a:r>
              <a:rPr lang="ja-JP" altLang="en-US" sz="2000" dirty="0"/>
              <a:t>山から里に神を迎え、神が先ゆき幸いをもたらす。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予祝儀礼。豊作の祈り。農事を象徴的に模倣する。性的な要素もあり。</a:t>
            </a:r>
            <a:endParaRPr lang="en-US" altLang="ja-JP" sz="2000" dirty="0"/>
          </a:p>
          <a:p>
            <a:r>
              <a:rPr lang="ja-JP" altLang="en-US" sz="2000" dirty="0"/>
              <a:t>夏祭り</a:t>
            </a:r>
            <a:r>
              <a:rPr lang="en-US" altLang="ja-JP" sz="2000" dirty="0"/>
              <a:t>……</a:t>
            </a:r>
            <a:r>
              <a:rPr lang="ja-JP" altLang="en-US" sz="2000" dirty="0"/>
              <a:t>予測不能な旱魃や風雨、虫害、疫病などを回避し、暮らしの安泰を願う。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除災儀礼。特異性（都市祭礼）。あるいは盆行事由来のものなど。</a:t>
            </a:r>
            <a:endParaRPr lang="en-US" altLang="ja-JP" sz="2000" dirty="0"/>
          </a:p>
          <a:p>
            <a:r>
              <a:rPr lang="ja-JP" altLang="en-US" sz="2000" dirty="0"/>
              <a:t>秋祭り</a:t>
            </a:r>
            <a:r>
              <a:rPr lang="en-US" altLang="ja-JP" sz="2000" dirty="0"/>
              <a:t>……</a:t>
            </a:r>
            <a:r>
              <a:rPr lang="ja-JP" altLang="en-US" sz="2000" dirty="0"/>
              <a:t>その年の収穫を神に感謝しつつ、里から山に神を送る。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収穫儀礼。歌舞音曲の風。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2431CF-7FE7-43A5-AF53-79BB2FC7BECA}"/>
              </a:ext>
            </a:extLst>
          </p:cNvPr>
          <p:cNvSpPr txBox="1"/>
          <p:nvPr/>
        </p:nvSpPr>
        <p:spPr>
          <a:xfrm>
            <a:off x="10721006" y="2332383"/>
            <a:ext cx="397565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/>
                </a:solidFill>
              </a:rPr>
              <a:t>起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962C5D-2EE9-4921-BA53-EDD8DED5E94F}"/>
              </a:ext>
            </a:extLst>
          </p:cNvPr>
          <p:cNvSpPr txBox="1"/>
          <p:nvPr/>
        </p:nvSpPr>
        <p:spPr>
          <a:xfrm>
            <a:off x="10721016" y="3250955"/>
            <a:ext cx="384307" cy="38370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/>
                </a:solidFill>
              </a:rPr>
              <a:t>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71517F-6D97-4250-9468-79DFBF88B7F9}"/>
              </a:ext>
            </a:extLst>
          </p:cNvPr>
          <p:cNvSpPr txBox="1"/>
          <p:nvPr/>
        </p:nvSpPr>
        <p:spPr>
          <a:xfrm>
            <a:off x="10721000" y="4220818"/>
            <a:ext cx="397565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/>
                </a:solidFill>
              </a:rPr>
              <a:t>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FBA7B7-D945-4857-AD75-7D1DDAAC0B70}"/>
              </a:ext>
            </a:extLst>
          </p:cNvPr>
          <p:cNvSpPr txBox="1"/>
          <p:nvPr/>
        </p:nvSpPr>
        <p:spPr>
          <a:xfrm>
            <a:off x="10721004" y="5161724"/>
            <a:ext cx="397565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/>
                </a:solidFill>
              </a:rPr>
              <a:t>結</a:t>
            </a:r>
          </a:p>
        </p:txBody>
      </p:sp>
    </p:spTree>
    <p:extLst>
      <p:ext uri="{BB962C8B-B14F-4D97-AF65-F5344CB8AC3E}">
        <p14:creationId xmlns:p14="http://schemas.microsoft.com/office/powerpoint/2010/main" val="238518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55" y="702156"/>
            <a:ext cx="11110153" cy="139959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香取市の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民俗文化財</a:t>
            </a:r>
            <a:endParaRPr lang="ja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D06BEB-82AD-4A0B-B587-8A9C179C599B}"/>
              </a:ext>
            </a:extLst>
          </p:cNvPr>
          <p:cNvSpPr txBox="1"/>
          <p:nvPr/>
        </p:nvSpPr>
        <p:spPr>
          <a:xfrm flipH="1">
            <a:off x="3166286" y="3579301"/>
            <a:ext cx="325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佐原の山車行事：香取市ホームページより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105FC607-1F67-4270-8A7C-8BE211686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487" y="547660"/>
            <a:ext cx="4999378" cy="6061685"/>
          </a:xfrm>
          <a:prstGeom prst="rect">
            <a:avLst/>
          </a:prstGeom>
        </p:spPr>
      </p:pic>
      <p:pic>
        <p:nvPicPr>
          <p:cNvPr id="9" name="図 8" descr="テーブル&#10;&#10;自動的に生成された説明">
            <a:extLst>
              <a:ext uri="{FF2B5EF4-FFF2-40B4-BE49-F238E27FC236}">
                <a16:creationId xmlns:a16="http://schemas.microsoft.com/office/drawing/2014/main" id="{DCD538D2-5D5F-4D11-AE61-DE0A8B9A5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47" y="3887078"/>
            <a:ext cx="5782087" cy="2776859"/>
          </a:xfrm>
          <a:prstGeom prst="rect">
            <a:avLst/>
          </a:prstGeom>
        </p:spPr>
      </p:pic>
      <p:pic>
        <p:nvPicPr>
          <p:cNvPr id="4" name="図 3" descr="男, 大きい, 持つ, 座る が含まれている画像&#10;&#10;自動的に生成された説明">
            <a:extLst>
              <a:ext uri="{FF2B5EF4-FFF2-40B4-BE49-F238E27FC236}">
                <a16:creationId xmlns:a16="http://schemas.microsoft.com/office/drawing/2014/main" id="{4402103A-E2C9-4AA9-B390-A9844219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074" y="1090130"/>
            <a:ext cx="3744259" cy="24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ユネスコの世界遺産と無形文化遺産</a:t>
            </a:r>
            <a:endParaRPr lang="ja" dirty="0"/>
          </a:p>
        </p:txBody>
      </p:sp>
      <p:pic>
        <p:nvPicPr>
          <p:cNvPr id="11" name="図 10" descr="テーブル&#10;&#10;自動的に生成された説明">
            <a:extLst>
              <a:ext uri="{FF2B5EF4-FFF2-40B4-BE49-F238E27FC236}">
                <a16:creationId xmlns:a16="http://schemas.microsoft.com/office/drawing/2014/main" id="{45243A0F-BD6A-4BFE-8CA5-402A0DA6C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00" y="1890876"/>
            <a:ext cx="9947072" cy="46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6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55" y="702156"/>
            <a:ext cx="11110153" cy="180903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日本のユネスコ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世界遺産と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無形文化遺産</a:t>
            </a:r>
            <a:endParaRPr lang="ja" dirty="0"/>
          </a:p>
        </p:txBody>
      </p:sp>
      <p:pic>
        <p:nvPicPr>
          <p:cNvPr id="4" name="図 3" descr="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75CED113-5472-4BC4-B70A-3E4B354A4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277" y="702155"/>
            <a:ext cx="7947660" cy="6047763"/>
          </a:xfrm>
          <a:prstGeom prst="rect">
            <a:avLst/>
          </a:prstGeom>
        </p:spPr>
      </p:pic>
      <p:pic>
        <p:nvPicPr>
          <p:cNvPr id="6" name="図 5" descr="スーツを着た男性たち&#10;&#10;自動的に生成された説明">
            <a:extLst>
              <a:ext uri="{FF2B5EF4-FFF2-40B4-BE49-F238E27FC236}">
                <a16:creationId xmlns:a16="http://schemas.microsoft.com/office/drawing/2014/main" id="{81E03268-ED2E-402E-9160-0699B6893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55" y="2625317"/>
            <a:ext cx="3213785" cy="18090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D06BEB-82AD-4A0B-B587-8A9C179C599B}"/>
              </a:ext>
            </a:extLst>
          </p:cNvPr>
          <p:cNvSpPr txBox="1"/>
          <p:nvPr/>
        </p:nvSpPr>
        <p:spPr>
          <a:xfrm flipH="1">
            <a:off x="465072" y="4460372"/>
            <a:ext cx="326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採択の瞬間（第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回政府間委員会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来訪神提案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・モーリシャス）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22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祭礼行事と地域アイデンティティー</a:t>
            </a:r>
            <a:r>
              <a:rPr lang="en-US" altLang="ja-JP" dirty="0"/>
              <a:t>―</a:t>
            </a:r>
            <a:r>
              <a:rPr lang="ja-JP" altLang="en-US" dirty="0"/>
              <a:t>観光まちづくりに向けて</a:t>
            </a:r>
            <a:r>
              <a:rPr lang="en-US" altLang="ja-JP" dirty="0"/>
              <a:t>―</a:t>
            </a:r>
            <a:endParaRPr lang="ja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B9AC56F-8CCA-4495-9EB7-6297C1C4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75" y="1975111"/>
            <a:ext cx="10526363" cy="4310188"/>
          </a:xfrm>
        </p:spPr>
        <p:txBody>
          <a:bodyPr>
            <a:noAutofit/>
          </a:bodyPr>
          <a:lstStyle/>
          <a:p>
            <a:r>
              <a:rPr lang="ja-JP" altLang="en-US" sz="2000" dirty="0"/>
              <a:t>アイデンティティーとは？＝それがそれである所以、根拠。存在証明。　</a:t>
            </a:r>
            <a:r>
              <a:rPr lang="ja-JP" altLang="en-US" sz="1600" dirty="0"/>
              <a:t>＊たとえば</a:t>
            </a:r>
            <a:r>
              <a:rPr lang="en-US" altLang="ja-JP" sz="1600" dirty="0"/>
              <a:t>ID</a:t>
            </a:r>
            <a:r>
              <a:rPr lang="ja-JP" altLang="en-US" sz="1600" dirty="0"/>
              <a:t>カード、運転免許証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ja-JP" altLang="en-US" sz="1600" dirty="0"/>
              <a:t>＊地域アイデンティティー ←→ 地域をあげての祭りの有用性（同じ方向を向く文化→地域の絆の深化、精神的支柱）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</a:t>
            </a:r>
            <a:r>
              <a:rPr lang="en-US" altLang="ja-JP" sz="1600" dirty="0"/>
              <a:t>…</a:t>
            </a:r>
            <a:r>
              <a:rPr lang="ja-JP" altLang="en-US" sz="1600" dirty="0"/>
              <a:t>共通感覚（共通認識、共通理解）を内包した、文化資源・文化財としての可能性</a:t>
            </a:r>
            <a:endParaRPr lang="en-US" altLang="ja-JP" sz="1600" dirty="0"/>
          </a:p>
          <a:p>
            <a:r>
              <a:rPr lang="ja-JP" altLang="en-US" sz="2000" dirty="0"/>
              <a:t>民俗とは？＝今を規定する過去の集積。慣性・方向性。文化のベクトル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ja-JP" altLang="en-US" sz="1600" dirty="0"/>
              <a:t>＊変遷を知ることで、方向性を読み取る。その地域が何を選択し、今日に至っているのか。　　　　　　　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ja-JP" altLang="en-US" sz="1600" dirty="0"/>
              <a:t>＊民俗学＝地域研究。地域の共通感覚を理解、地域の文化を知る→比較研究＝日本文化の探求</a:t>
            </a:r>
            <a:endParaRPr lang="en-US" altLang="ja-JP" sz="1600" dirty="0"/>
          </a:p>
          <a:p>
            <a:r>
              <a:rPr lang="ja-JP" altLang="en-US" sz="2000" dirty="0"/>
              <a:t>観光まちづくりとは？＝訪ねてみたい</a:t>
            </a:r>
            <a:r>
              <a:rPr lang="ja-JP" altLang="en-US" sz="2000" dirty="0">
                <a:solidFill>
                  <a:schemeClr val="accent5"/>
                </a:solidFill>
              </a:rPr>
              <a:t>まち</a:t>
            </a:r>
            <a:r>
              <a:rPr lang="ja-JP" altLang="en-US" sz="2000" dirty="0"/>
              <a:t>づくり</a:t>
            </a:r>
            <a:r>
              <a:rPr lang="en-US" altLang="ja-JP" sz="2000" dirty="0"/>
              <a:t> </a:t>
            </a:r>
            <a:r>
              <a:rPr lang="ja-JP" altLang="en-US" sz="2000" dirty="0"/>
              <a:t>←→ 住んでいたい</a:t>
            </a:r>
            <a:r>
              <a:rPr lang="ja-JP" altLang="en-US" sz="2000" dirty="0">
                <a:solidFill>
                  <a:schemeClr val="accent5"/>
                </a:solidFill>
              </a:rPr>
              <a:t>まち</a:t>
            </a:r>
            <a:r>
              <a:rPr lang="ja-JP" altLang="en-US" sz="2000" dirty="0"/>
              <a:t>づくり </a:t>
            </a:r>
            <a:r>
              <a:rPr lang="en-US" altLang="ja-JP" sz="1600" dirty="0"/>
              <a:t>…</a:t>
            </a:r>
            <a:r>
              <a:rPr lang="ja-JP" altLang="en-US" sz="1600" dirty="0"/>
              <a:t>民俗学が役立つこととは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ja-JP" altLang="en-US" sz="1600" dirty="0"/>
              <a:t>＊地域の者が地域のために（言葉や土地勘（共通感覚）の理解）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ja-JP" altLang="en-US" sz="1600" dirty="0"/>
              <a:t>＊情報化社会→中央集権から地方分権へ。居住地を問わない雇用社会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7756507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78_TF33552983" id="{08F16B58-B777-4D07-A7DF-37B057018064}" vid="{619C5331-1F10-4CE6-9BE2-3913CD6460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{3248D613-A41C-4B26-9171-CCE8596A47BA}tf33552983_win32</Template>
  <TotalTime>451</TotalTime>
  <Words>217</Words>
  <Application>Microsoft Office PowerPoint</Application>
  <PresentationFormat>ワイド画面</PresentationFormat>
  <Paragraphs>65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HGｺﾞｼｯｸE</vt:lpstr>
      <vt:lpstr>HG丸ｺﾞｼｯｸM-PRO</vt:lpstr>
      <vt:lpstr>Meiryo UI</vt:lpstr>
      <vt:lpstr>游ゴシック</vt:lpstr>
      <vt:lpstr>Arial</vt:lpstr>
      <vt:lpstr>Calibri</vt:lpstr>
      <vt:lpstr>Franklin Gothic Book</vt:lpstr>
      <vt:lpstr>Wingdings 2</vt:lpstr>
      <vt:lpstr>DividendVTI</vt:lpstr>
      <vt:lpstr>香取市の祭りと行事 　―地域アイデンティティーと無形の民俗文化財―</vt:lpstr>
      <vt:lpstr>休み日と神ごと―怠け者の節供働き―</vt:lpstr>
      <vt:lpstr>ハレとケとケガレ―暮らしのリズム―</vt:lpstr>
      <vt:lpstr>神々との交歓―神人共食―</vt:lpstr>
      <vt:lpstr>祭りの仕組み―四季折々の祭礼行事―</vt:lpstr>
      <vt:lpstr>香取市の 民俗文化財</vt:lpstr>
      <vt:lpstr>ユネスコの世界遺産と無形文化遺産</vt:lpstr>
      <vt:lpstr>日本のユネスコ 世界遺産と 無形文化遺産</vt:lpstr>
      <vt:lpstr>祭礼行事と地域アイデンティティー―観光まちづくりに向けて―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変化する時代に必要な原点回帰という視点 ーイトル Lorem Ipsum</dc:title>
  <dc:creator>kobayashi minoru</dc:creator>
  <cp:lastModifiedBy>香取市</cp:lastModifiedBy>
  <cp:revision>22</cp:revision>
  <dcterms:created xsi:type="dcterms:W3CDTF">2021-11-07T00:42:10Z</dcterms:created>
  <dcterms:modified xsi:type="dcterms:W3CDTF">2022-03-04T07:18:53Z</dcterms:modified>
</cp:coreProperties>
</file>